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1" r:id="rId3"/>
    <p:sldId id="269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70" r:id="rId16"/>
    <p:sldId id="285" r:id="rId17"/>
    <p:sldId id="286" r:id="rId18"/>
    <p:sldId id="287" r:id="rId19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9C96"/>
    <a:srgbClr val="B88D8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15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14A8-D25F-4E92-834D-8D678BF8D05D}" type="datetimeFigureOut">
              <a:rPr lang="sl-SI" smtClean="0"/>
              <a:t>2. 11. 2026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F7FD-59D0-422B-8200-2256895F59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6456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14A8-D25F-4E92-834D-8D678BF8D05D}" type="datetimeFigureOut">
              <a:rPr lang="sl-SI" smtClean="0"/>
              <a:t>2. 11. 2026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F7FD-59D0-422B-8200-2256895F59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58174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14A8-D25F-4E92-834D-8D678BF8D05D}" type="datetimeFigureOut">
              <a:rPr lang="sl-SI" smtClean="0"/>
              <a:t>2. 11. 2026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F7FD-59D0-422B-8200-2256895F59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24109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14A8-D25F-4E92-834D-8D678BF8D05D}" type="datetimeFigureOut">
              <a:rPr lang="sl-SI" smtClean="0"/>
              <a:t>2. 11. 2026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F7FD-59D0-422B-8200-2256895F59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5204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14A8-D25F-4E92-834D-8D678BF8D05D}" type="datetimeFigureOut">
              <a:rPr lang="sl-SI" smtClean="0"/>
              <a:t>2. 11. 2026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F7FD-59D0-422B-8200-2256895F59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2088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14A8-D25F-4E92-834D-8D678BF8D05D}" type="datetimeFigureOut">
              <a:rPr lang="sl-SI" smtClean="0"/>
              <a:t>2. 11. 2026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F7FD-59D0-422B-8200-2256895F59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3405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14A8-D25F-4E92-834D-8D678BF8D05D}" type="datetimeFigureOut">
              <a:rPr lang="sl-SI" smtClean="0"/>
              <a:t>2. 11. 2026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F7FD-59D0-422B-8200-2256895F59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14731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14A8-D25F-4E92-834D-8D678BF8D05D}" type="datetimeFigureOut">
              <a:rPr lang="sl-SI" smtClean="0"/>
              <a:t>2. 11. 2026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F7FD-59D0-422B-8200-2256895F59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29729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14A8-D25F-4E92-834D-8D678BF8D05D}" type="datetimeFigureOut">
              <a:rPr lang="sl-SI" smtClean="0"/>
              <a:t>2. 11. 2026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F7FD-59D0-422B-8200-2256895F59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92994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14A8-D25F-4E92-834D-8D678BF8D05D}" type="datetimeFigureOut">
              <a:rPr lang="sl-SI" smtClean="0"/>
              <a:t>2. 11. 2026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F7FD-59D0-422B-8200-2256895F59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33071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414A8-D25F-4E92-834D-8D678BF8D05D}" type="datetimeFigureOut">
              <a:rPr lang="sl-SI" smtClean="0"/>
              <a:t>2. 11. 2026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FF7FD-59D0-422B-8200-2256895F59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25819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414A8-D25F-4E92-834D-8D678BF8D05D}" type="datetimeFigureOut">
              <a:rPr lang="sl-SI" smtClean="0"/>
              <a:t>2. 11. 2026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FF7FD-59D0-422B-8200-2256895F59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90025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tiff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tif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37" y="190000"/>
            <a:ext cx="2968968" cy="1615092"/>
          </a:xfrm>
          <a:prstGeom prst="rect">
            <a:avLst/>
          </a:prstGeom>
        </p:spPr>
      </p:pic>
      <p:sp>
        <p:nvSpPr>
          <p:cNvPr id="2" name="PoljeZBesedilom 1"/>
          <p:cNvSpPr txBox="1"/>
          <p:nvPr/>
        </p:nvSpPr>
        <p:spPr>
          <a:xfrm>
            <a:off x="1903459" y="2547258"/>
            <a:ext cx="836955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200" dirty="0" smtClean="0">
                <a:latin typeface="Garamond" panose="02020404030301010803" pitchFamily="18" charset="0"/>
              </a:rPr>
              <a:t>Steletovo priznanje za leto 2024</a:t>
            </a:r>
          </a:p>
          <a:p>
            <a:pPr algn="ctr"/>
            <a:r>
              <a:rPr lang="sl-SI" sz="3200" dirty="0" smtClean="0">
                <a:latin typeface="Garamond" panose="02020404030301010803" pitchFamily="18" charset="0"/>
              </a:rPr>
              <a:t>prejme</a:t>
            </a:r>
          </a:p>
          <a:p>
            <a:pPr algn="ctr"/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p</a:t>
            </a:r>
            <a:r>
              <a:rPr lang="sl-SI" sz="4000" b="1" dirty="0">
                <a:solidFill>
                  <a:srgbClr val="C00000"/>
                </a:solidFill>
                <a:latin typeface="Garamond" panose="02020404030301010803" pitchFamily="18" charset="0"/>
              </a:rPr>
              <a:t>. </a:t>
            </a:r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Nikolaj Žvokelj (OFM)</a:t>
            </a:r>
          </a:p>
          <a:p>
            <a:pPr algn="ctr"/>
            <a:r>
              <a:rPr lang="sl-SI" sz="3200" dirty="0" smtClean="0">
                <a:latin typeface="Garamond" panose="02020404030301010803" pitchFamily="18" charset="0"/>
              </a:rPr>
              <a:t> </a:t>
            </a:r>
            <a:r>
              <a:rPr lang="sl-SI" sz="2800" dirty="0">
                <a:latin typeface="Garamond" panose="02020404030301010803" pitchFamily="18" charset="0"/>
              </a:rPr>
              <a:t>za izjemna prizadevanja za obnovo samostanske cerkve </a:t>
            </a:r>
            <a:endParaRPr lang="sl-SI" sz="2800" dirty="0" smtClean="0">
              <a:latin typeface="Garamond" panose="02020404030301010803" pitchFamily="18" charset="0"/>
            </a:endParaRPr>
          </a:p>
          <a:p>
            <a:pPr algn="ctr"/>
            <a:r>
              <a:rPr lang="sl-SI" sz="2800" dirty="0" smtClean="0">
                <a:latin typeface="Garamond" panose="02020404030301010803" pitchFamily="18" charset="0"/>
              </a:rPr>
              <a:t>Kostanjevica </a:t>
            </a:r>
            <a:r>
              <a:rPr lang="sl-SI" sz="2800" dirty="0">
                <a:latin typeface="Garamond" panose="02020404030301010803" pitchFamily="18" charset="0"/>
              </a:rPr>
              <a:t>v Novi Gorici in promocijo </a:t>
            </a:r>
            <a:r>
              <a:rPr lang="sl-SI" sz="2800" dirty="0" smtClean="0">
                <a:latin typeface="Garamond" panose="02020404030301010803" pitchFamily="18" charset="0"/>
              </a:rPr>
              <a:t>samostana </a:t>
            </a:r>
            <a:endParaRPr lang="sl-SI" sz="2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01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5386308" cy="5598367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045" y="-1"/>
            <a:ext cx="6934950" cy="559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76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37" y="190000"/>
            <a:ext cx="2968968" cy="1615092"/>
          </a:xfrm>
          <a:prstGeom prst="rect">
            <a:avLst/>
          </a:prstGeom>
        </p:spPr>
      </p:pic>
      <p:sp>
        <p:nvSpPr>
          <p:cNvPr id="2" name="PoljeZBesedilom 1"/>
          <p:cNvSpPr txBox="1"/>
          <p:nvPr/>
        </p:nvSpPr>
        <p:spPr>
          <a:xfrm>
            <a:off x="2583259" y="2603241"/>
            <a:ext cx="677307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l-SI" sz="3200" dirty="0">
                <a:latin typeface="Garamond" panose="02020404030301010803" pitchFamily="18" charset="0"/>
              </a:rPr>
              <a:t>Steletovo priznanje za leto 2024 </a:t>
            </a:r>
            <a:endParaRPr lang="sl-SI" sz="3200" dirty="0" smtClean="0">
              <a:latin typeface="Garamond" panose="02020404030301010803" pitchFamily="18" charset="0"/>
            </a:endParaRPr>
          </a:p>
          <a:p>
            <a:pPr algn="ctr"/>
            <a:r>
              <a:rPr lang="sl-SI" sz="3200" dirty="0" smtClean="0">
                <a:latin typeface="Garamond" panose="02020404030301010803" pitchFamily="18" charset="0"/>
              </a:rPr>
              <a:t>prejme </a:t>
            </a:r>
          </a:p>
          <a:p>
            <a:pPr algn="ctr"/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Franci </a:t>
            </a:r>
            <a:r>
              <a:rPr lang="sl-SI" sz="4000" b="1" dirty="0">
                <a:solidFill>
                  <a:srgbClr val="C00000"/>
                </a:solidFill>
                <a:latin typeface="Garamond" panose="02020404030301010803" pitchFamily="18" charset="0"/>
              </a:rPr>
              <a:t>Zorko, zidarski </a:t>
            </a:r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mojster</a:t>
            </a:r>
          </a:p>
          <a:p>
            <a:pPr algn="ctr"/>
            <a:r>
              <a:rPr lang="sl-SI" sz="2800" dirty="0">
                <a:latin typeface="Garamond" panose="02020404030301010803" pitchFamily="18" charset="0"/>
              </a:rPr>
              <a:t>za zgledno izvedbo obnov in prenov </a:t>
            </a:r>
            <a:endParaRPr lang="sl-SI" sz="2800" dirty="0" smtClean="0">
              <a:latin typeface="Garamond" panose="02020404030301010803" pitchFamily="18" charset="0"/>
            </a:endParaRPr>
          </a:p>
          <a:p>
            <a:pPr algn="ctr"/>
            <a:r>
              <a:rPr lang="sl-SI" sz="2800" dirty="0" smtClean="0">
                <a:latin typeface="Garamond" panose="02020404030301010803" pitchFamily="18" charset="0"/>
              </a:rPr>
              <a:t>kulturne </a:t>
            </a:r>
            <a:r>
              <a:rPr lang="sl-SI" sz="2800" dirty="0">
                <a:latin typeface="Garamond" panose="02020404030301010803" pitchFamily="18" charset="0"/>
              </a:rPr>
              <a:t>dediščine v Republiki Sloveniji</a:t>
            </a:r>
          </a:p>
        </p:txBody>
      </p:sp>
    </p:spTree>
    <p:extLst>
      <p:ext uri="{BB962C8B-B14F-4D97-AF65-F5344CB8AC3E}">
        <p14:creationId xmlns:p14="http://schemas.microsoft.com/office/powerpoint/2010/main" val="188379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43000" y="1143000"/>
            <a:ext cx="6857999" cy="45719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52"/>
          <a:stretch/>
        </p:blipFill>
        <p:spPr>
          <a:xfrm rot="5400000">
            <a:off x="3173575" y="1295789"/>
            <a:ext cx="6858000" cy="4266421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61"/>
          <a:stretch/>
        </p:blipFill>
        <p:spPr>
          <a:xfrm>
            <a:off x="8734925" y="2593911"/>
            <a:ext cx="3473747" cy="4264088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7" t="-692" r="1481" b="692"/>
          <a:stretch/>
        </p:blipFill>
        <p:spPr>
          <a:xfrm>
            <a:off x="8709763" y="-54141"/>
            <a:ext cx="3896467" cy="266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51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37" y="190000"/>
            <a:ext cx="2968968" cy="1615092"/>
          </a:xfrm>
          <a:prstGeom prst="rect">
            <a:avLst/>
          </a:prstGeom>
        </p:spPr>
      </p:pic>
      <p:sp>
        <p:nvSpPr>
          <p:cNvPr id="2" name="PoljeZBesedilom 1"/>
          <p:cNvSpPr txBox="1"/>
          <p:nvPr/>
        </p:nvSpPr>
        <p:spPr>
          <a:xfrm>
            <a:off x="289250" y="2034073"/>
            <a:ext cx="1158862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200" dirty="0">
                <a:latin typeface="Garamond" panose="02020404030301010803" pitchFamily="18" charset="0"/>
              </a:rPr>
              <a:t>Steletovo priznanje za leto 2024 </a:t>
            </a:r>
            <a:endParaRPr lang="sl-SI" sz="3200" dirty="0" smtClean="0">
              <a:latin typeface="Garamond" panose="02020404030301010803" pitchFamily="18" charset="0"/>
            </a:endParaRPr>
          </a:p>
          <a:p>
            <a:pPr algn="ctr"/>
            <a:r>
              <a:rPr lang="sl-SI" sz="3200" dirty="0" smtClean="0">
                <a:latin typeface="Garamond" panose="02020404030301010803" pitchFamily="18" charset="0"/>
              </a:rPr>
              <a:t>prejme </a:t>
            </a:r>
          </a:p>
          <a:p>
            <a:pPr algn="ctr"/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Delovna skupina </a:t>
            </a:r>
            <a:r>
              <a:rPr lang="sl-SI" sz="4000" b="1" dirty="0">
                <a:solidFill>
                  <a:srgbClr val="C00000"/>
                </a:solidFill>
                <a:latin typeface="Garamond" panose="02020404030301010803" pitchFamily="18" charset="0"/>
              </a:rPr>
              <a:t>za </a:t>
            </a:r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projekt obnove </a:t>
            </a:r>
          </a:p>
          <a:p>
            <a:pPr algn="ctr"/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Grajskega </a:t>
            </a:r>
            <a:r>
              <a:rPr lang="sl-SI" sz="4000" b="1" dirty="0">
                <a:solidFill>
                  <a:srgbClr val="C00000"/>
                </a:solidFill>
                <a:latin typeface="Garamond" panose="02020404030301010803" pitchFamily="18" charset="0"/>
              </a:rPr>
              <a:t>stolpa v </a:t>
            </a:r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Ormožu </a:t>
            </a:r>
          </a:p>
          <a:p>
            <a:pPr algn="ctr"/>
            <a:r>
              <a:rPr lang="sl-SI" sz="2800" dirty="0" smtClean="0">
                <a:solidFill>
                  <a:srgbClr val="C00000"/>
                </a:solidFill>
                <a:latin typeface="Garamond" panose="02020404030301010803" pitchFamily="18" charset="0"/>
              </a:rPr>
              <a:t>dr</a:t>
            </a:r>
            <a:r>
              <a:rPr lang="sl-SI" sz="2800" dirty="0">
                <a:solidFill>
                  <a:srgbClr val="C00000"/>
                </a:solidFill>
                <a:latin typeface="Garamond" panose="02020404030301010803" pitchFamily="18" charset="0"/>
              </a:rPr>
              <a:t>. Simona </a:t>
            </a:r>
            <a:r>
              <a:rPr lang="sl-SI" sz="2800" dirty="0" err="1">
                <a:solidFill>
                  <a:srgbClr val="C00000"/>
                </a:solidFill>
                <a:latin typeface="Garamond" panose="02020404030301010803" pitchFamily="18" charset="0"/>
              </a:rPr>
              <a:t>Menoni</a:t>
            </a:r>
            <a:r>
              <a:rPr lang="sl-SI" sz="2800" dirty="0">
                <a:solidFill>
                  <a:srgbClr val="C00000"/>
                </a:solidFill>
                <a:latin typeface="Garamond" panose="02020404030301010803" pitchFamily="18" charset="0"/>
              </a:rPr>
              <a:t> Muršič, </a:t>
            </a:r>
            <a:r>
              <a:rPr lang="sl-SI" sz="2800" dirty="0" smtClean="0">
                <a:solidFill>
                  <a:srgbClr val="C00000"/>
                </a:solidFill>
                <a:latin typeface="Garamond" panose="02020404030301010803" pitchFamily="18" charset="0"/>
              </a:rPr>
              <a:t>mag</a:t>
            </a:r>
            <a:r>
              <a:rPr lang="sl-SI" sz="2800" dirty="0">
                <a:solidFill>
                  <a:srgbClr val="C00000"/>
                </a:solidFill>
                <a:latin typeface="Garamond" panose="02020404030301010803" pitchFamily="18" charset="0"/>
              </a:rPr>
              <a:t>. Nastja </a:t>
            </a:r>
            <a:r>
              <a:rPr lang="sl-SI" sz="2800" dirty="0" err="1" smtClean="0">
                <a:solidFill>
                  <a:srgbClr val="C00000"/>
                </a:solidFill>
                <a:latin typeface="Garamond" panose="02020404030301010803" pitchFamily="18" charset="0"/>
              </a:rPr>
              <a:t>Nylaander</a:t>
            </a:r>
            <a:r>
              <a:rPr lang="sl-SI" sz="2800" dirty="0" smtClean="0">
                <a:solidFill>
                  <a:srgbClr val="C00000"/>
                </a:solidFill>
                <a:latin typeface="Garamond" panose="02020404030301010803" pitchFamily="18" charset="0"/>
              </a:rPr>
              <a:t>, Vlasta </a:t>
            </a:r>
            <a:r>
              <a:rPr lang="sl-SI" sz="2800" dirty="0" err="1">
                <a:solidFill>
                  <a:srgbClr val="C00000"/>
                </a:solidFill>
                <a:latin typeface="Garamond" panose="02020404030301010803" pitchFamily="18" charset="0"/>
              </a:rPr>
              <a:t>Čobal</a:t>
            </a:r>
            <a:r>
              <a:rPr lang="sl-SI" sz="2800" dirty="0">
                <a:solidFill>
                  <a:srgbClr val="C00000"/>
                </a:solidFill>
                <a:latin typeface="Garamond" panose="02020404030301010803" pitchFamily="18" charset="0"/>
              </a:rPr>
              <a:t> Sedmak, </a:t>
            </a:r>
            <a:endParaRPr lang="sl-SI" sz="2800" dirty="0" smtClean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sl-SI" sz="2800" dirty="0" smtClean="0">
                <a:solidFill>
                  <a:srgbClr val="C00000"/>
                </a:solidFill>
                <a:latin typeface="Garamond" panose="02020404030301010803" pitchFamily="18" charset="0"/>
              </a:rPr>
              <a:t>Gregor </a:t>
            </a:r>
            <a:r>
              <a:rPr lang="sl-SI" sz="2800" dirty="0">
                <a:solidFill>
                  <a:srgbClr val="C00000"/>
                </a:solidFill>
                <a:latin typeface="Garamond" panose="02020404030301010803" pitchFamily="18" charset="0"/>
              </a:rPr>
              <a:t>Vernik, Mitja </a:t>
            </a:r>
            <a:r>
              <a:rPr lang="sl-SI" sz="2800" dirty="0" smtClean="0">
                <a:solidFill>
                  <a:srgbClr val="C00000"/>
                </a:solidFill>
                <a:latin typeface="Garamond" panose="02020404030301010803" pitchFamily="18" charset="0"/>
              </a:rPr>
              <a:t>Mar in podjetje Gnom </a:t>
            </a:r>
            <a:r>
              <a:rPr lang="sl-SI" sz="2800" dirty="0">
                <a:solidFill>
                  <a:srgbClr val="C00000"/>
                </a:solidFill>
                <a:latin typeface="Garamond" panose="02020404030301010803" pitchFamily="18" charset="0"/>
              </a:rPr>
              <a:t>d. o. o. </a:t>
            </a:r>
          </a:p>
          <a:p>
            <a:pPr algn="ctr"/>
            <a:r>
              <a:rPr lang="sl-SI" sz="2800" dirty="0" smtClean="0">
                <a:latin typeface="Garamond" panose="02020404030301010803" pitchFamily="18" charset="0"/>
              </a:rPr>
              <a:t>za </a:t>
            </a:r>
            <a:r>
              <a:rPr lang="sl-SI" sz="2800" dirty="0">
                <a:latin typeface="Garamond" panose="02020404030301010803" pitchFamily="18" charset="0"/>
              </a:rPr>
              <a:t>projekt revitalizacije in ureditve grajskega stolpa v </a:t>
            </a:r>
            <a:r>
              <a:rPr lang="sl-SI" sz="2800" dirty="0" smtClean="0">
                <a:latin typeface="Garamond" panose="02020404030301010803" pitchFamily="18" charset="0"/>
              </a:rPr>
              <a:t>Ormožu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085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408" y="832"/>
            <a:ext cx="4694076" cy="3129384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651" y="0"/>
            <a:ext cx="5563349" cy="312938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33800" y="3125237"/>
            <a:ext cx="3743826" cy="3743826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4200"/>
            <a:ext cx="3733800" cy="373380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84"/>
            <a:ext cx="2269500" cy="3129384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60" y="3129384"/>
            <a:ext cx="5612772" cy="37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6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37" y="190000"/>
            <a:ext cx="2968968" cy="1615092"/>
          </a:xfrm>
          <a:prstGeom prst="rect">
            <a:avLst/>
          </a:prstGeom>
        </p:spPr>
      </p:pic>
      <p:sp>
        <p:nvSpPr>
          <p:cNvPr id="2" name="PoljeZBesedilom 1"/>
          <p:cNvSpPr txBox="1"/>
          <p:nvPr/>
        </p:nvSpPr>
        <p:spPr>
          <a:xfrm>
            <a:off x="1138327" y="2715204"/>
            <a:ext cx="98251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200" dirty="0">
                <a:latin typeface="Garamond" panose="02020404030301010803" pitchFamily="18" charset="0"/>
              </a:rPr>
              <a:t>Steletovo priznanje za leto 2025 </a:t>
            </a:r>
            <a:endParaRPr lang="sl-SI" sz="3200" dirty="0" smtClean="0">
              <a:latin typeface="Garamond" panose="02020404030301010803" pitchFamily="18" charset="0"/>
            </a:endParaRPr>
          </a:p>
          <a:p>
            <a:pPr algn="ctr"/>
            <a:r>
              <a:rPr lang="sl-SI" sz="3200" dirty="0" smtClean="0">
                <a:latin typeface="Garamond" panose="02020404030301010803" pitchFamily="18" charset="0"/>
              </a:rPr>
              <a:t>prejme </a:t>
            </a:r>
          </a:p>
          <a:p>
            <a:pPr algn="ctr"/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Splošna </a:t>
            </a:r>
            <a:r>
              <a:rPr lang="sl-SI" sz="4000" b="1" dirty="0">
                <a:solidFill>
                  <a:srgbClr val="C00000"/>
                </a:solidFill>
                <a:latin typeface="Garamond" panose="02020404030301010803" pitchFamily="18" charset="0"/>
              </a:rPr>
              <a:t>bolnišnica Novo </a:t>
            </a:r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mesto</a:t>
            </a:r>
            <a:endParaRPr lang="sl-SI" sz="4000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sl-SI" sz="2800" dirty="0" smtClean="0">
                <a:latin typeface="Garamond" panose="02020404030301010803" pitchFamily="18" charset="0"/>
              </a:rPr>
              <a:t>za </a:t>
            </a:r>
            <a:r>
              <a:rPr lang="sl-SI" sz="2800" dirty="0">
                <a:latin typeface="Garamond" panose="02020404030301010803" pitchFamily="18" charset="0"/>
              </a:rPr>
              <a:t>projekt prenove negovalne bolnišnice Julija v Novem </a:t>
            </a:r>
            <a:r>
              <a:rPr lang="sl-SI" sz="2800" dirty="0" smtClean="0">
                <a:latin typeface="Garamond" panose="02020404030301010803" pitchFamily="18" charset="0"/>
              </a:rPr>
              <a:t>mestu</a:t>
            </a:r>
            <a:endParaRPr lang="sl-SI" sz="2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09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72494" cy="337266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06" b="12034"/>
          <a:stretch/>
        </p:blipFill>
        <p:spPr>
          <a:xfrm>
            <a:off x="5069633" y="0"/>
            <a:ext cx="3659972" cy="3372669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367656"/>
            <a:ext cx="6223518" cy="3500729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6" t="-786" r="6040" b="35167"/>
          <a:stretch/>
        </p:blipFill>
        <p:spPr>
          <a:xfrm>
            <a:off x="5973962" y="3321001"/>
            <a:ext cx="6223519" cy="3527668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604" y="-1"/>
            <a:ext cx="3462395" cy="461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3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37" y="190000"/>
            <a:ext cx="2968968" cy="1615092"/>
          </a:xfrm>
          <a:prstGeom prst="rect">
            <a:avLst/>
          </a:prstGeom>
        </p:spPr>
      </p:pic>
      <p:sp>
        <p:nvSpPr>
          <p:cNvPr id="2" name="PoljeZBesedilom 1"/>
          <p:cNvSpPr txBox="1"/>
          <p:nvPr/>
        </p:nvSpPr>
        <p:spPr>
          <a:xfrm>
            <a:off x="1082346" y="2724536"/>
            <a:ext cx="98717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200" dirty="0">
                <a:latin typeface="Garamond" panose="02020404030301010803" pitchFamily="18" charset="0"/>
              </a:rPr>
              <a:t>Steletovo priznanje za leto </a:t>
            </a:r>
            <a:r>
              <a:rPr lang="sl-SI" sz="3200" dirty="0" smtClean="0">
                <a:latin typeface="Garamond" panose="02020404030301010803" pitchFamily="18" charset="0"/>
              </a:rPr>
              <a:t>2025</a:t>
            </a:r>
          </a:p>
          <a:p>
            <a:pPr algn="ctr"/>
            <a:r>
              <a:rPr lang="sl-SI" sz="3200" dirty="0" smtClean="0">
                <a:latin typeface="Garamond" panose="02020404030301010803" pitchFamily="18" charset="0"/>
              </a:rPr>
              <a:t>prejmejo </a:t>
            </a:r>
          </a:p>
          <a:p>
            <a:pPr algn="ctr"/>
            <a:r>
              <a:rPr lang="sl-SI" sz="36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Terme Dobrna, d. d.</a:t>
            </a:r>
            <a:endParaRPr lang="sl-SI" sz="3600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sl-SI" sz="2800" dirty="0" smtClean="0">
                <a:latin typeface="Garamond" panose="02020404030301010803" pitchFamily="18" charset="0"/>
              </a:rPr>
              <a:t>za </a:t>
            </a:r>
            <a:r>
              <a:rPr lang="sl-SI" sz="2800" dirty="0">
                <a:latin typeface="Garamond" panose="02020404030301010803" pitchFamily="18" charset="0"/>
              </a:rPr>
              <a:t>prizadevanja pri ohranjanju in prenovi zdraviliškega kompleksa</a:t>
            </a:r>
          </a:p>
        </p:txBody>
      </p:sp>
    </p:spTree>
    <p:extLst>
      <p:ext uri="{BB962C8B-B14F-4D97-AF65-F5344CB8AC3E}">
        <p14:creationId xmlns:p14="http://schemas.microsoft.com/office/powerpoint/2010/main" val="35062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65307" cy="3498980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8"/>
          <a:stretch/>
        </p:blipFill>
        <p:spPr>
          <a:xfrm>
            <a:off x="9450151" y="3498980"/>
            <a:ext cx="2741849" cy="335902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237" y="3498980"/>
            <a:ext cx="5790038" cy="335902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2" t="7756" r="10290" b="13851"/>
          <a:stretch/>
        </p:blipFill>
        <p:spPr>
          <a:xfrm>
            <a:off x="0" y="3489649"/>
            <a:ext cx="3660237" cy="3349689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038" y="0"/>
            <a:ext cx="3434602" cy="349898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8" r="11901"/>
          <a:stretch/>
        </p:blipFill>
        <p:spPr>
          <a:xfrm>
            <a:off x="4658788" y="-1"/>
            <a:ext cx="4123228" cy="349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46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37" y="190000"/>
            <a:ext cx="2968968" cy="1615092"/>
          </a:xfrm>
          <a:prstGeom prst="rect">
            <a:avLst/>
          </a:prstGeom>
        </p:spPr>
      </p:pic>
      <p:sp>
        <p:nvSpPr>
          <p:cNvPr id="2" name="PoljeZBesedilom 1"/>
          <p:cNvSpPr txBox="1"/>
          <p:nvPr/>
        </p:nvSpPr>
        <p:spPr>
          <a:xfrm>
            <a:off x="1101013" y="2174029"/>
            <a:ext cx="986245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200" dirty="0">
                <a:latin typeface="Garamond" panose="02020404030301010803" pitchFamily="18" charset="0"/>
              </a:rPr>
              <a:t>Steletovo priznanje za leto 2025</a:t>
            </a:r>
          </a:p>
          <a:p>
            <a:pPr algn="ctr"/>
            <a:r>
              <a:rPr lang="sl-SI" sz="3200" dirty="0" smtClean="0">
                <a:latin typeface="Garamond" panose="02020404030301010803" pitchFamily="18" charset="0"/>
              </a:rPr>
              <a:t>prejme </a:t>
            </a:r>
            <a:endParaRPr lang="sl-SI" sz="3200" dirty="0">
              <a:latin typeface="Garamond" panose="02020404030301010803" pitchFamily="18" charset="0"/>
            </a:endParaRPr>
          </a:p>
          <a:p>
            <a:pPr algn="ctr"/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Delovna </a:t>
            </a:r>
            <a:r>
              <a:rPr lang="sl-SI" sz="4000" b="1" dirty="0">
                <a:solidFill>
                  <a:srgbClr val="C00000"/>
                </a:solidFill>
                <a:latin typeface="Garamond" panose="02020404030301010803" pitchFamily="18" charset="0"/>
              </a:rPr>
              <a:t>skupina za prenovo </a:t>
            </a:r>
            <a:endParaRPr lang="sl-SI" sz="4000" b="1" dirty="0" smtClean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Železniške </a:t>
            </a:r>
            <a:r>
              <a:rPr lang="sl-SI" sz="4000" b="1" dirty="0">
                <a:solidFill>
                  <a:srgbClr val="C00000"/>
                </a:solidFill>
                <a:latin typeface="Garamond" panose="02020404030301010803" pitchFamily="18" charset="0"/>
              </a:rPr>
              <a:t>postaje v Novi </a:t>
            </a:r>
            <a:r>
              <a:rPr lang="sl-SI" sz="4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Gorici</a:t>
            </a:r>
          </a:p>
          <a:p>
            <a:pPr algn="ctr"/>
            <a:r>
              <a:rPr lang="sl-SI" sz="2800" dirty="0" smtClean="0">
                <a:solidFill>
                  <a:srgbClr val="C00000"/>
                </a:solidFill>
                <a:latin typeface="Garamond" panose="02020404030301010803" pitchFamily="18" charset="0"/>
              </a:rPr>
              <a:t>Katja </a:t>
            </a:r>
            <a:r>
              <a:rPr lang="sl-SI" sz="2800" dirty="0">
                <a:solidFill>
                  <a:srgbClr val="C00000"/>
                </a:solidFill>
                <a:latin typeface="Garamond" panose="02020404030301010803" pitchFamily="18" charset="0"/>
              </a:rPr>
              <a:t>Kosič, </a:t>
            </a:r>
            <a:r>
              <a:rPr lang="sl-SI" sz="2800" dirty="0" smtClean="0">
                <a:solidFill>
                  <a:srgbClr val="C00000"/>
                </a:solidFill>
                <a:latin typeface="Garamond" panose="02020404030301010803" pitchFamily="18" charset="0"/>
              </a:rPr>
              <a:t>dr</a:t>
            </a:r>
            <a:r>
              <a:rPr lang="sl-SI" sz="2800" dirty="0">
                <a:solidFill>
                  <a:srgbClr val="C00000"/>
                </a:solidFill>
                <a:latin typeface="Garamond" panose="02020404030301010803" pitchFamily="18" charset="0"/>
              </a:rPr>
              <a:t>. Alenka Di </a:t>
            </a:r>
            <a:r>
              <a:rPr lang="sl-SI" sz="2800" dirty="0" err="1" smtClean="0">
                <a:solidFill>
                  <a:srgbClr val="C00000"/>
                </a:solidFill>
                <a:latin typeface="Garamond" panose="02020404030301010803" pitchFamily="18" charset="0"/>
              </a:rPr>
              <a:t>Battista</a:t>
            </a:r>
            <a:r>
              <a:rPr lang="sl-SI" sz="2800" dirty="0" smtClean="0">
                <a:solidFill>
                  <a:srgbClr val="C00000"/>
                </a:solidFill>
                <a:latin typeface="Garamond" panose="02020404030301010803" pitchFamily="18" charset="0"/>
              </a:rPr>
              <a:t>, mag</a:t>
            </a:r>
            <a:r>
              <a:rPr lang="sl-SI" sz="2800" dirty="0">
                <a:solidFill>
                  <a:srgbClr val="C00000"/>
                </a:solidFill>
                <a:latin typeface="Garamond" panose="02020404030301010803" pitchFamily="18" charset="0"/>
              </a:rPr>
              <a:t>. Marta </a:t>
            </a:r>
            <a:r>
              <a:rPr lang="sl-SI" sz="2800" dirty="0" smtClean="0">
                <a:solidFill>
                  <a:srgbClr val="C00000"/>
                </a:solidFill>
                <a:latin typeface="Garamond" panose="02020404030301010803" pitchFamily="18" charset="0"/>
              </a:rPr>
              <a:t>Bensa, Klavdij Zalar</a:t>
            </a:r>
          </a:p>
          <a:p>
            <a:pPr algn="ctr"/>
            <a:r>
              <a:rPr lang="sl-SI" sz="2800" dirty="0" smtClean="0">
                <a:latin typeface="Garamond" panose="02020404030301010803" pitchFamily="18" charset="0"/>
              </a:rPr>
              <a:t>za </a:t>
            </a:r>
            <a:r>
              <a:rPr lang="sl-SI" sz="2800" dirty="0">
                <a:latin typeface="Garamond" panose="02020404030301010803" pitchFamily="18" charset="0"/>
              </a:rPr>
              <a:t>zgledno prenovo Železniške postaje v Novi Gorici</a:t>
            </a:r>
          </a:p>
        </p:txBody>
      </p:sp>
    </p:spTree>
    <p:extLst>
      <p:ext uri="{BB962C8B-B14F-4D97-AF65-F5344CB8AC3E}">
        <p14:creationId xmlns:p14="http://schemas.microsoft.com/office/powerpoint/2010/main" val="7602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70376" cy="3133337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884" y="0"/>
            <a:ext cx="6782116" cy="3133337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33337"/>
            <a:ext cx="2483108" cy="3724663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264" y="3130420"/>
            <a:ext cx="2485053" cy="372758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137" y="3130420"/>
            <a:ext cx="4970106" cy="3727580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069" y="3130420"/>
            <a:ext cx="2484102" cy="372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1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37" y="190000"/>
            <a:ext cx="2968968" cy="1615092"/>
          </a:xfrm>
          <a:prstGeom prst="rect">
            <a:avLst/>
          </a:prstGeom>
        </p:spPr>
      </p:pic>
      <p:sp>
        <p:nvSpPr>
          <p:cNvPr id="2" name="PoljeZBesedilom 1"/>
          <p:cNvSpPr txBox="1"/>
          <p:nvPr/>
        </p:nvSpPr>
        <p:spPr>
          <a:xfrm>
            <a:off x="354563" y="2519265"/>
            <a:ext cx="11430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200" dirty="0">
                <a:latin typeface="Garamond" panose="02020404030301010803" pitchFamily="18" charset="0"/>
              </a:rPr>
              <a:t>Steletovo nagrado posthumno</a:t>
            </a:r>
            <a:endParaRPr lang="sl-SI" sz="3200" dirty="0" smtClean="0">
              <a:latin typeface="Garamond" panose="02020404030301010803" pitchFamily="18" charset="0"/>
            </a:endParaRPr>
          </a:p>
          <a:p>
            <a:pPr algn="ctr"/>
            <a:r>
              <a:rPr lang="sl-SI" sz="3200" dirty="0" smtClean="0">
                <a:latin typeface="Garamond" panose="02020404030301010803" pitchFamily="18" charset="0"/>
              </a:rPr>
              <a:t>prejme</a:t>
            </a:r>
            <a:endParaRPr lang="sl-SI" sz="3200" dirty="0">
              <a:latin typeface="Garamond" panose="02020404030301010803" pitchFamily="18" charset="0"/>
            </a:endParaRPr>
          </a:p>
          <a:p>
            <a:pPr algn="ctr"/>
            <a:r>
              <a:rPr lang="sl-SI" sz="4000" b="1" cap="small" dirty="0" smtClean="0">
                <a:solidFill>
                  <a:srgbClr val="C00000"/>
                </a:solidFill>
                <a:latin typeface="Garamond" panose="02020404030301010803" pitchFamily="18" charset="0"/>
              </a:rPr>
              <a:t>Dušan Strgar</a:t>
            </a:r>
          </a:p>
          <a:p>
            <a:pPr algn="ctr"/>
            <a:r>
              <a:rPr lang="sl-SI" sz="2000" b="1" cap="small" dirty="0" smtClean="0">
                <a:solidFill>
                  <a:srgbClr val="C00000"/>
                </a:solidFill>
                <a:latin typeface="Garamond" panose="02020404030301010803" pitchFamily="18" charset="0"/>
              </a:rPr>
              <a:t>(1959-2024)</a:t>
            </a:r>
          </a:p>
          <a:p>
            <a:pPr algn="ctr"/>
            <a:r>
              <a:rPr lang="sl-SI" sz="2800" dirty="0" smtClean="0">
                <a:latin typeface="Garamond" panose="02020404030301010803" pitchFamily="18" charset="0"/>
              </a:rPr>
              <a:t>za </a:t>
            </a:r>
            <a:r>
              <a:rPr lang="sl-SI" sz="2800" dirty="0">
                <a:latin typeface="Garamond" panose="02020404030301010803" pitchFamily="18" charset="0"/>
              </a:rPr>
              <a:t>vrhunske </a:t>
            </a:r>
            <a:r>
              <a:rPr lang="sl-SI" sz="2800" dirty="0" smtClean="0">
                <a:latin typeface="Garamond" panose="02020404030301010803" pitchFamily="18" charset="0"/>
              </a:rPr>
              <a:t>dosežke </a:t>
            </a:r>
            <a:r>
              <a:rPr lang="sl-SI" sz="2800" dirty="0">
                <a:latin typeface="Garamond" panose="02020404030301010803" pitchFamily="18" charset="0"/>
              </a:rPr>
              <a:t>in življenjsko delo na področju </a:t>
            </a:r>
            <a:endParaRPr lang="sl-SI" sz="2800" dirty="0" smtClean="0">
              <a:latin typeface="Garamond" panose="02020404030301010803" pitchFamily="18" charset="0"/>
            </a:endParaRPr>
          </a:p>
          <a:p>
            <a:pPr algn="ctr"/>
            <a:r>
              <a:rPr lang="sl-SI" sz="2800" dirty="0" smtClean="0">
                <a:latin typeface="Garamond" panose="02020404030301010803" pitchFamily="18" charset="0"/>
              </a:rPr>
              <a:t>varstva </a:t>
            </a:r>
            <a:r>
              <a:rPr lang="sl-SI" sz="2800" dirty="0">
                <a:latin typeface="Garamond" panose="02020404030301010803" pitchFamily="18" charset="0"/>
              </a:rPr>
              <a:t>in ohranjanja kulturne dediščine v Republiki Sloveniji</a:t>
            </a:r>
          </a:p>
        </p:txBody>
      </p:sp>
      <p:cxnSp>
        <p:nvCxnSpPr>
          <p:cNvPr id="5" name="Raven povezovalnik 4"/>
          <p:cNvCxnSpPr/>
          <p:nvPr/>
        </p:nvCxnSpPr>
        <p:spPr>
          <a:xfrm>
            <a:off x="9162665" y="-65312"/>
            <a:ext cx="3200396" cy="306976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9237305" y="-93306"/>
            <a:ext cx="3088433" cy="296713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ven povezovalnik 11"/>
          <p:cNvCxnSpPr/>
          <p:nvPr/>
        </p:nvCxnSpPr>
        <p:spPr>
          <a:xfrm>
            <a:off x="9339943" y="-93306"/>
            <a:ext cx="2985795" cy="286449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11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50442" cy="3380874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243" y="0"/>
            <a:ext cx="5099856" cy="3377827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7827"/>
            <a:ext cx="6192902" cy="3485025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416" y="3377827"/>
            <a:ext cx="5261705" cy="3485025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50"/>
          <a:stretch/>
        </p:blipFill>
        <p:spPr>
          <a:xfrm>
            <a:off x="9721162" y="-21054"/>
            <a:ext cx="2470838" cy="3398882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4"/>
          <a:stretch/>
        </p:blipFill>
        <p:spPr>
          <a:xfrm>
            <a:off x="9746122" y="3362826"/>
            <a:ext cx="2492176" cy="349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7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724" y="166249"/>
            <a:ext cx="2990720" cy="1626925"/>
          </a:xfrm>
          <a:prstGeom prst="rect">
            <a:avLst/>
          </a:prstGeom>
        </p:spPr>
      </p:pic>
      <p:sp>
        <p:nvSpPr>
          <p:cNvPr id="2" name="PoljeZBesedilom 1"/>
          <p:cNvSpPr txBox="1"/>
          <p:nvPr/>
        </p:nvSpPr>
        <p:spPr>
          <a:xfrm>
            <a:off x="1212982" y="2464128"/>
            <a:ext cx="978781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200" dirty="0" smtClean="0">
                <a:latin typeface="Garamond" panose="02020404030301010803" pitchFamily="18" charset="0"/>
              </a:rPr>
              <a:t>Steletovo nagrado za leto </a:t>
            </a:r>
            <a:r>
              <a:rPr lang="sl-SI" sz="3200" dirty="0">
                <a:latin typeface="Garamond" panose="02020404030301010803" pitchFamily="18" charset="0"/>
              </a:rPr>
              <a:t>2024 </a:t>
            </a:r>
            <a:endParaRPr lang="sl-SI" sz="3200" dirty="0" smtClean="0">
              <a:latin typeface="Garamond" panose="02020404030301010803" pitchFamily="18" charset="0"/>
            </a:endParaRPr>
          </a:p>
          <a:p>
            <a:pPr algn="ctr"/>
            <a:r>
              <a:rPr lang="sl-SI" sz="3200" dirty="0" smtClean="0">
                <a:latin typeface="Garamond" panose="02020404030301010803" pitchFamily="18" charset="0"/>
              </a:rPr>
              <a:t>prejme </a:t>
            </a:r>
          </a:p>
          <a:p>
            <a:pPr algn="ctr"/>
            <a:r>
              <a:rPr lang="sl-SI" sz="4000" b="1" cap="small" dirty="0" smtClean="0">
                <a:solidFill>
                  <a:srgbClr val="C00000"/>
                </a:solidFill>
                <a:latin typeface="Garamond" panose="02020404030301010803" pitchFamily="18" charset="0"/>
              </a:rPr>
              <a:t>Andrejka Ščukovt</a:t>
            </a:r>
          </a:p>
          <a:p>
            <a:pPr algn="ctr"/>
            <a:r>
              <a:rPr lang="sl-SI" sz="2800" dirty="0">
                <a:latin typeface="Garamond" panose="02020404030301010803" pitchFamily="18" charset="0"/>
              </a:rPr>
              <a:t>za </a:t>
            </a:r>
            <a:r>
              <a:rPr lang="sl-SI" sz="2800" dirty="0" smtClean="0">
                <a:latin typeface="Garamond" panose="02020404030301010803" pitchFamily="18" charset="0"/>
              </a:rPr>
              <a:t>življenjsko </a:t>
            </a:r>
            <a:r>
              <a:rPr lang="sl-SI" sz="2800" dirty="0">
                <a:latin typeface="Garamond" panose="02020404030301010803" pitchFamily="18" charset="0"/>
              </a:rPr>
              <a:t>delo in </a:t>
            </a:r>
            <a:r>
              <a:rPr lang="sl-SI" sz="2800" dirty="0" smtClean="0">
                <a:latin typeface="Garamond" panose="02020404030301010803" pitchFamily="18" charset="0"/>
              </a:rPr>
              <a:t>vrhunske dosežke na področju ohranjanja </a:t>
            </a:r>
            <a:r>
              <a:rPr lang="sl-SI" sz="2800" dirty="0">
                <a:latin typeface="Garamond" panose="02020404030301010803" pitchFamily="18" charset="0"/>
              </a:rPr>
              <a:t>in </a:t>
            </a:r>
            <a:endParaRPr lang="sl-SI" sz="2800" dirty="0" smtClean="0">
              <a:latin typeface="Garamond" panose="02020404030301010803" pitchFamily="18" charset="0"/>
            </a:endParaRPr>
          </a:p>
          <a:p>
            <a:pPr algn="ctr"/>
            <a:r>
              <a:rPr lang="sl-SI" sz="2800" dirty="0" smtClean="0">
                <a:latin typeface="Garamond" panose="02020404030301010803" pitchFamily="18" charset="0"/>
              </a:rPr>
              <a:t>predstavljanja </a:t>
            </a:r>
            <a:r>
              <a:rPr lang="sl-SI" sz="2800" dirty="0">
                <a:latin typeface="Garamond" panose="02020404030301010803" pitchFamily="18" charset="0"/>
              </a:rPr>
              <a:t>kulturne dediščine v </a:t>
            </a:r>
            <a:r>
              <a:rPr lang="sl-SI" sz="2800" dirty="0" smtClean="0">
                <a:latin typeface="Garamond" panose="02020404030301010803" pitchFamily="18" charset="0"/>
              </a:rPr>
              <a:t>Republiki Sloveniji</a:t>
            </a:r>
            <a:endParaRPr lang="sl-SI" sz="2800" b="1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4230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190" y="3443319"/>
            <a:ext cx="2426094" cy="3448647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2" r="31600"/>
          <a:stretch/>
        </p:blipFill>
        <p:spPr>
          <a:xfrm>
            <a:off x="-1" y="0"/>
            <a:ext cx="3397191" cy="6858000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817" y="0"/>
            <a:ext cx="5636880" cy="3445172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4" b="16754"/>
          <a:stretch/>
        </p:blipFill>
        <p:spPr>
          <a:xfrm>
            <a:off x="5781169" y="3445173"/>
            <a:ext cx="5227726" cy="3412826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5" b="21226"/>
          <a:stretch/>
        </p:blipFill>
        <p:spPr>
          <a:xfrm>
            <a:off x="9033697" y="-4"/>
            <a:ext cx="3158303" cy="3447047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11" t="6728" r="31434" b="8044"/>
          <a:stretch/>
        </p:blipFill>
        <p:spPr>
          <a:xfrm>
            <a:off x="10052388" y="3445171"/>
            <a:ext cx="2141621" cy="341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0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37" y="190000"/>
            <a:ext cx="2968968" cy="1615092"/>
          </a:xfrm>
          <a:prstGeom prst="rect">
            <a:avLst/>
          </a:prstGeom>
        </p:spPr>
      </p:pic>
      <p:sp>
        <p:nvSpPr>
          <p:cNvPr id="2" name="PoljeZBesedilom 1"/>
          <p:cNvSpPr txBox="1"/>
          <p:nvPr/>
        </p:nvSpPr>
        <p:spPr>
          <a:xfrm>
            <a:off x="718456" y="2416629"/>
            <a:ext cx="1073953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200" dirty="0">
                <a:latin typeface="Garamond" panose="02020404030301010803" pitchFamily="18" charset="0"/>
              </a:rPr>
              <a:t>Steletovo nagrado za leto </a:t>
            </a:r>
            <a:r>
              <a:rPr lang="sl-SI" sz="3200" dirty="0" smtClean="0">
                <a:latin typeface="Garamond" panose="02020404030301010803" pitchFamily="18" charset="0"/>
              </a:rPr>
              <a:t>2025 </a:t>
            </a:r>
            <a:endParaRPr lang="sl-SI" sz="3200" dirty="0">
              <a:latin typeface="Garamond" panose="02020404030301010803" pitchFamily="18" charset="0"/>
            </a:endParaRPr>
          </a:p>
          <a:p>
            <a:pPr algn="ctr"/>
            <a:r>
              <a:rPr lang="sl-SI" sz="3200" dirty="0">
                <a:latin typeface="Garamond" panose="02020404030301010803" pitchFamily="18" charset="0"/>
              </a:rPr>
              <a:t>prejme </a:t>
            </a:r>
          </a:p>
          <a:p>
            <a:pPr algn="ctr"/>
            <a:r>
              <a:rPr lang="sl-SI" sz="4000" b="1" cap="small" dirty="0">
                <a:solidFill>
                  <a:srgbClr val="C00000"/>
                </a:solidFill>
                <a:latin typeface="Garamond" panose="02020404030301010803" pitchFamily="18" charset="0"/>
              </a:rPr>
              <a:t>d</a:t>
            </a:r>
            <a:r>
              <a:rPr lang="sl-SI" sz="4000" b="1" cap="small" dirty="0" smtClean="0">
                <a:solidFill>
                  <a:srgbClr val="C00000"/>
                </a:solidFill>
                <a:latin typeface="Garamond" panose="02020404030301010803" pitchFamily="18" charset="0"/>
              </a:rPr>
              <a:t>r. </a:t>
            </a:r>
            <a:r>
              <a:rPr lang="sl-SI" sz="4000" b="1" cap="small" dirty="0" err="1">
                <a:solidFill>
                  <a:srgbClr val="C00000"/>
                </a:solidFill>
                <a:latin typeface="Garamond" panose="02020404030301010803" pitchFamily="18" charset="0"/>
              </a:rPr>
              <a:t>P</a:t>
            </a:r>
            <a:r>
              <a:rPr lang="sl-SI" sz="4000" b="1" cap="small" dirty="0" err="1" smtClean="0">
                <a:solidFill>
                  <a:srgbClr val="C00000"/>
                </a:solidFill>
                <a:latin typeface="Garamond" panose="02020404030301010803" pitchFamily="18" charset="0"/>
              </a:rPr>
              <a:t>hilip</a:t>
            </a:r>
            <a:r>
              <a:rPr lang="sl-SI" sz="4000" b="1" cap="small" dirty="0" smtClean="0">
                <a:solidFill>
                  <a:srgbClr val="C00000"/>
                </a:solidFill>
                <a:latin typeface="Garamond" panose="02020404030301010803" pitchFamily="18" charset="0"/>
              </a:rPr>
              <a:t> F. J. Mason</a:t>
            </a:r>
            <a:endParaRPr lang="sl-SI" sz="4000" b="1" cap="small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sl-SI" sz="2800" dirty="0">
                <a:latin typeface="Garamond" panose="02020404030301010803" pitchFamily="18" charset="0"/>
              </a:rPr>
              <a:t>za izjemne dosežke </a:t>
            </a:r>
            <a:r>
              <a:rPr lang="sl-SI" sz="2800" dirty="0" smtClean="0">
                <a:latin typeface="Garamond" panose="02020404030301010803" pitchFamily="18" charset="0"/>
              </a:rPr>
              <a:t>pri ohranjanju</a:t>
            </a:r>
            <a:r>
              <a:rPr lang="sl-SI" sz="2800" dirty="0">
                <a:latin typeface="Garamond" panose="02020404030301010803" pitchFamily="18" charset="0"/>
              </a:rPr>
              <a:t>, raziskovanju in predstavljanju </a:t>
            </a:r>
            <a:endParaRPr lang="sl-SI" sz="2800" dirty="0" smtClean="0">
              <a:latin typeface="Garamond" panose="02020404030301010803" pitchFamily="18" charset="0"/>
            </a:endParaRPr>
          </a:p>
          <a:p>
            <a:pPr algn="ctr"/>
            <a:r>
              <a:rPr lang="sl-SI" sz="2800" dirty="0" smtClean="0">
                <a:latin typeface="Garamond" panose="02020404030301010803" pitchFamily="18" charset="0"/>
              </a:rPr>
              <a:t>arheološke </a:t>
            </a:r>
            <a:r>
              <a:rPr lang="sl-SI" sz="2800" dirty="0">
                <a:latin typeface="Garamond" panose="02020404030301010803" pitchFamily="18" charset="0"/>
              </a:rPr>
              <a:t>kulturne dediščine v </a:t>
            </a:r>
            <a:r>
              <a:rPr lang="sl-SI" sz="2800" dirty="0" smtClean="0">
                <a:latin typeface="Garamond" panose="02020404030301010803" pitchFamily="18" charset="0"/>
              </a:rPr>
              <a:t>Republiki </a:t>
            </a:r>
            <a:r>
              <a:rPr lang="sl-SI" sz="2800" dirty="0">
                <a:latin typeface="Garamond" panose="02020404030301010803" pitchFamily="18" charset="0"/>
              </a:rPr>
              <a:t>Sloveniji</a:t>
            </a:r>
            <a:endParaRPr lang="sl-SI" sz="2800" b="1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2466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3"/>
          <a:stretch/>
        </p:blipFill>
        <p:spPr>
          <a:xfrm>
            <a:off x="0" y="3368351"/>
            <a:ext cx="5038531" cy="348964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5036785" cy="336835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784" y="1"/>
            <a:ext cx="4242598" cy="2817845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784" y="2817846"/>
            <a:ext cx="4242598" cy="2817845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785" y="5260480"/>
            <a:ext cx="4242598" cy="1603535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382" y="1"/>
            <a:ext cx="2912618" cy="4474911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6"/>
          <a:stretch/>
        </p:blipFill>
        <p:spPr>
          <a:xfrm>
            <a:off x="9279382" y="4474911"/>
            <a:ext cx="2956733" cy="24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3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260</Words>
  <Application>Microsoft Office PowerPoint</Application>
  <PresentationFormat>Širokozaslonsko</PresentationFormat>
  <Paragraphs>47</Paragraphs>
  <Slides>18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Garamond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robertp</dc:creator>
  <cp:lastModifiedBy>dr. Robert Peskar</cp:lastModifiedBy>
  <cp:revision>36</cp:revision>
  <dcterms:created xsi:type="dcterms:W3CDTF">2026-10-26T18:52:49Z</dcterms:created>
  <dcterms:modified xsi:type="dcterms:W3CDTF">2026-11-02T07:14:23Z</dcterms:modified>
</cp:coreProperties>
</file>